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Prata" panose="020B0604020202020204" charset="0"/>
      <p:regular r:id="rId14"/>
    </p:embeddedFont>
    <p:embeddedFont>
      <p:font typeface="Raleway" pitchFamily="2" charset="0"/>
      <p:regular r:id="rId15"/>
      <p:bold r:id="rId16"/>
      <p:italic r:id="rId17"/>
      <p:boldItalic r:id="rId18"/>
    </p:embeddedFont>
    <p:embeddedFont>
      <p:font typeface="Rockwell" panose="02060603020205020403" pitchFamily="18" charset="0"/>
      <p:regular r:id="rId19"/>
      <p:bold r:id="rId20"/>
      <p:italic r:id="rId21"/>
      <p:boldItalic r:id="rId22"/>
    </p:embeddedFont>
    <p:embeddedFont>
      <p:font typeface="Rockwell Condensed" panose="02060603050405020104" pitchFamily="18" charset="0"/>
      <p:regular r:id="rId23"/>
      <p:bold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21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5708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31F3E-D075-980D-F9B1-A29B2E9C2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025BB-7FE1-6184-2F12-F90607AD11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E3AC2D-63A3-946F-1562-33E461BD89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A9233-4F3B-0D17-616A-1358DA30D1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23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05001" y="1616336"/>
            <a:ext cx="12267590" cy="968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105001" y="5159636"/>
            <a:ext cx="12267590" cy="9682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05001" y="1781735"/>
            <a:ext cx="12267590" cy="329184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11579058" y="4882708"/>
            <a:ext cx="1297085" cy="129708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1718667"/>
            <a:ext cx="11960352" cy="3642970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1152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3818" y="5266944"/>
            <a:ext cx="9469526" cy="1283818"/>
          </a:xfrm>
        </p:spPr>
        <p:txBody>
          <a:bodyPr>
            <a:normAutofit/>
          </a:bodyPr>
          <a:lstStyle>
            <a:lvl1pPr marL="0" indent="0" algn="l">
              <a:buNone/>
              <a:defRPr sz="2640">
                <a:solidFill>
                  <a:schemeClr val="tx1"/>
                </a:solidFill>
              </a:defRPr>
            </a:lvl1pPr>
            <a:lvl2pPr marL="548640" indent="0" algn="ctr">
              <a:buNone/>
              <a:defRPr sz="2640"/>
            </a:lvl2pPr>
            <a:lvl3pPr marL="1097280" indent="0" algn="ctr">
              <a:buNone/>
              <a:defRPr sz="264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09-Mar-25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11279" y="5147201"/>
            <a:ext cx="1432642" cy="768096"/>
          </a:xfrm>
        </p:spPr>
        <p:txBody>
          <a:bodyPr/>
          <a:lstStyle>
            <a:lvl1pPr>
              <a:defRPr sz="336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5077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09-Mar-25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6094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640080"/>
            <a:ext cx="3063240" cy="67665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80160" y="640080"/>
            <a:ext cx="9006840" cy="67665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09-Mar-25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802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37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4312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7061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550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198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03670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5391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954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09-Mar-25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538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4748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7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01587"/>
            <a:ext cx="14630400" cy="2328012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554" y="1470355"/>
            <a:ext cx="11137392" cy="4224528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9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929" y="6024067"/>
            <a:ext cx="10863072" cy="1280160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12401" y="7527341"/>
            <a:ext cx="3173171" cy="438150"/>
          </a:xfrm>
        </p:spPr>
        <p:txBody>
          <a:bodyPr/>
          <a:lstStyle/>
          <a:p>
            <a:fld id="{C6F822A4-8DA6-4447-9B1F-C5DB58435268}" type="datetimeFigureOut">
              <a:rPr lang="en-US" dirty="0"/>
              <a:t>09-Mar-25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249" y="7527341"/>
            <a:ext cx="7593178" cy="438150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076879" y="2791018"/>
            <a:ext cx="1297085" cy="129708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2442" y="3007360"/>
            <a:ext cx="1425958" cy="864398"/>
          </a:xfrm>
        </p:spPr>
        <p:txBody>
          <a:bodyPr/>
          <a:lstStyle>
            <a:lvl1pPr>
              <a:defRPr sz="336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0022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3818" y="2633472"/>
            <a:ext cx="5705856" cy="477316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37069" y="2633472"/>
            <a:ext cx="5705856" cy="477316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09-Mar-25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36403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457907"/>
            <a:ext cx="5705856" cy="768096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3818" y="3291840"/>
            <a:ext cx="5705856" cy="395020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37069" y="2457907"/>
            <a:ext cx="5705856" cy="768096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37069" y="3291840"/>
            <a:ext cx="5705856" cy="3950208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09-Mar-25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1895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09-Mar-25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3267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09-Mar-25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8316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9964489" y="1"/>
            <a:ext cx="4665911" cy="8229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9568" y="822960"/>
            <a:ext cx="3840480" cy="2084832"/>
          </a:xfrm>
        </p:spPr>
        <p:txBody>
          <a:bodyPr anchor="b">
            <a:normAutofit/>
          </a:bodyPr>
          <a:lstStyle>
            <a:lvl1pPr>
              <a:defRPr sz="384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822960"/>
            <a:ext cx="8054035" cy="6024067"/>
          </a:xfrm>
        </p:spPr>
        <p:txBody>
          <a:bodyPr/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9568" y="2907792"/>
            <a:ext cx="3840480" cy="3950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8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09-Mar-25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50653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964489" y="1"/>
            <a:ext cx="4665911" cy="82295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59568" y="822960"/>
            <a:ext cx="3840480" cy="2084832"/>
          </a:xfrm>
        </p:spPr>
        <p:txBody>
          <a:bodyPr anchor="b">
            <a:normAutofit/>
          </a:bodyPr>
          <a:lstStyle>
            <a:lvl1pPr>
              <a:defRPr sz="384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964488" cy="82296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59568" y="2907792"/>
            <a:ext cx="3840480" cy="3950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168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09-Mar-25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78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83818" y="581558"/>
            <a:ext cx="12070080" cy="1931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3818" y="2545690"/>
            <a:ext cx="12070080" cy="4860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7309" y="7527341"/>
            <a:ext cx="392826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09-Mar-25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05763" y="7527341"/>
            <a:ext cx="759317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573354" y="7527341"/>
            <a:ext cx="768096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33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6480" kern="1200" cap="all" baseline="0">
          <a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19456" indent="-219456" algn="l" defTabSz="1097280" rtl="0" eaLnBrk="1" latinLnBrk="0" hangingPunct="1">
        <a:lnSpc>
          <a:spcPct val="90000"/>
        </a:lnSpc>
        <a:spcBef>
          <a:spcPts val="144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877824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207008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536192" indent="-219456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192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28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264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000000" indent="-274320" algn="l" defTabSz="1097280" rtl="0" eaLnBrk="1" latinLnBrk="0" hangingPunct="1">
        <a:lnSpc>
          <a:spcPct val="90000"/>
        </a:lnSpc>
        <a:spcBef>
          <a:spcPts val="480"/>
        </a:spcBef>
        <a:spcAft>
          <a:spcPts val="24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5104" y="1875712"/>
            <a:ext cx="7339195" cy="2483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Quantum Wealth AI for Hyper-Personalized Finance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563567" y="4381289"/>
            <a:ext cx="56188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i="1" u="sng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Quantum-Inspired, Hybrid AI-Quantum Approach to Portfolio Optimization.</a:t>
            </a:r>
            <a:endParaRPr lang="en-US" sz="2400" u="sng" dirty="0"/>
          </a:p>
        </p:txBody>
      </p:sp>
      <p:pic>
        <p:nvPicPr>
          <p:cNvPr id="6" name="Picture 5" descr="A robot holding a gold object&#10;&#10;AI-generated content may be incorrect.">
            <a:extLst>
              <a:ext uri="{FF2B5EF4-FFF2-40B4-BE49-F238E27FC236}">
                <a16:creationId xmlns:a16="http://schemas.microsoft.com/office/drawing/2014/main" id="{1DF14A22-5233-5529-F806-98561DB638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606"/>
          <a:stretch/>
        </p:blipFill>
        <p:spPr>
          <a:xfrm>
            <a:off x="8051800" y="0"/>
            <a:ext cx="6578601" cy="8229600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1E6F2DDF-FC46-8160-3433-D63F388F8913}"/>
              </a:ext>
            </a:extLst>
          </p:cNvPr>
          <p:cNvSpPr/>
          <p:nvPr/>
        </p:nvSpPr>
        <p:spPr>
          <a:xfrm>
            <a:off x="563567" y="5753352"/>
            <a:ext cx="5618885" cy="2260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b="1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Presented by:</a:t>
            </a:r>
            <a:br>
              <a:rPr lang="en-US" sz="2400" b="1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</a:br>
            <a:r>
              <a:rPr lang="en-US" sz="2400" b="1" i="1" dirty="0" err="1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Sermad</a:t>
            </a:r>
            <a:r>
              <a:rPr lang="en-US" sz="2400" b="1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Mehdi</a:t>
            </a:r>
          </a:p>
          <a:p>
            <a:pPr>
              <a:lnSpc>
                <a:spcPts val="2850"/>
              </a:lnSpc>
            </a:pPr>
            <a:r>
              <a:rPr lang="en-US" sz="2400" b="1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M. Naqi Raza</a:t>
            </a:r>
            <a:br>
              <a:rPr lang="en-US" sz="2400" b="1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</a:br>
            <a:r>
              <a:rPr lang="en-US" sz="2400" b="1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M. Mehdi Raza</a:t>
            </a:r>
          </a:p>
          <a:p>
            <a:pPr>
              <a:lnSpc>
                <a:spcPts val="2850"/>
              </a:lnSpc>
            </a:pPr>
            <a:r>
              <a:rPr lang="en-US" sz="2400" b="1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Rehmat Ali</a:t>
            </a:r>
            <a:br>
              <a:rPr lang="en-US" sz="1750" i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</a:br>
            <a:endParaRPr lang="en-US" sz="1750" i="1" dirty="0">
              <a:solidFill>
                <a:srgbClr val="CFCBBF"/>
              </a:solidFill>
              <a:latin typeface="Raleway" pitchFamily="34" charset="0"/>
              <a:ea typeface="Raleway" pitchFamily="34" charset="-122"/>
              <a:cs typeface="Raleway" pitchFamily="34" charset="-120"/>
            </a:endParaRPr>
          </a:p>
          <a:p>
            <a:pPr>
              <a:lnSpc>
                <a:spcPts val="2850"/>
              </a:lnSpc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72927" y="618053"/>
            <a:ext cx="5984319" cy="667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ROI &amp; Business Impact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72927" y="1605320"/>
            <a:ext cx="7570946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Projected benefits include loss reduction, client acquisition, and operational savings. BAVE will be positioned as an industry pioneer.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72927" y="2635091"/>
            <a:ext cx="3625334" cy="704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$150M</a:t>
            </a:r>
            <a:endParaRPr lang="en-US" sz="5500" dirty="0"/>
          </a:p>
        </p:txBody>
      </p:sp>
      <p:sp>
        <p:nvSpPr>
          <p:cNvPr id="6" name="Text 3"/>
          <p:cNvSpPr/>
          <p:nvPr/>
        </p:nvSpPr>
        <p:spPr>
          <a:xfrm>
            <a:off x="6751201" y="3606284"/>
            <a:ext cx="266878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Loss Reduction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272927" y="4067889"/>
            <a:ext cx="3625334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Annual savings during downturns.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0218420" y="2635091"/>
            <a:ext cx="3625453" cy="704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20%</a:t>
            </a:r>
            <a:endParaRPr lang="en-US" sz="5500" dirty="0"/>
          </a:p>
        </p:txBody>
      </p:sp>
      <p:sp>
        <p:nvSpPr>
          <p:cNvPr id="9" name="Text 6"/>
          <p:cNvSpPr/>
          <p:nvPr/>
        </p:nvSpPr>
        <p:spPr>
          <a:xfrm>
            <a:off x="10696694" y="3606284"/>
            <a:ext cx="266878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Client Acquisition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218420" y="4067889"/>
            <a:ext cx="3625453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Increased attraction of high-net-worth individuals.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8245673" y="5497949"/>
            <a:ext cx="3625334" cy="704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$8M</a:t>
            </a:r>
            <a:endParaRPr lang="en-US" sz="5500" dirty="0"/>
          </a:p>
        </p:txBody>
      </p:sp>
      <p:sp>
        <p:nvSpPr>
          <p:cNvPr id="12" name="Text 9"/>
          <p:cNvSpPr/>
          <p:nvPr/>
        </p:nvSpPr>
        <p:spPr>
          <a:xfrm>
            <a:off x="8723948" y="6469142"/>
            <a:ext cx="266878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Operational Savings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8245673" y="6930747"/>
            <a:ext cx="3625334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Reduction of rebalancing costs per year.</a:t>
            </a:r>
            <a:endParaRPr lang="en-US" sz="1650" dirty="0"/>
          </a:p>
        </p:txBody>
      </p:sp>
      <p:pic>
        <p:nvPicPr>
          <p:cNvPr id="15" name="Picture 14" descr="A screenshot of a graph&#10;&#10;AI-generated content may be incorrect.">
            <a:extLst>
              <a:ext uri="{FF2B5EF4-FFF2-40B4-BE49-F238E27FC236}">
                <a16:creationId xmlns:a16="http://schemas.microsoft.com/office/drawing/2014/main" id="{840939CF-A414-620D-45BB-3999E386CF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731" t="27191" r="13504" b="-4116"/>
          <a:stretch/>
        </p:blipFill>
        <p:spPr>
          <a:xfrm>
            <a:off x="362518" y="2635091"/>
            <a:ext cx="5910409" cy="46545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&amp; Acknowledgments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Quantum-AI Hybrid Model transforms portfolio optimization. It offers significant improvements in speed, risk management, and ROI.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Thanks to BAVE Wealth Management and GIKI Google Developers on Campus.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75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Abstract &amp;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5644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40030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8FBAF-4217-98D6-82B1-C45CDC118124}"/>
              </a:ext>
            </a:extLst>
          </p:cNvPr>
          <p:cNvSpPr txBox="1"/>
          <p:nvPr/>
        </p:nvSpPr>
        <p:spPr>
          <a:xfrm>
            <a:off x="6388100" y="2513112"/>
            <a:ext cx="71247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Traditional investment strategies face challenges with dynamic markets and limited personalization.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Our Quantum-AI Hybrid Model integrates: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Quantum-inspired portfolio optimization (QUBO problem solved via simulated annealing).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AI-driven sentiment analysis for market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Dynamically allocates funds based on individual risk–return profiles.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Streamlit</a:t>
            </a:r>
            <a:r>
              <a:rPr lang="en-US" sz="2000" dirty="0">
                <a:solidFill>
                  <a:schemeClr val="bg1"/>
                </a:solidFill>
              </a:rPr>
              <a:t>-based Python implementation enables rapid, scalable, and dynamic portfolio optimization.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5070"/>
            <a:ext cx="7543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Business Strategy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6401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BAVE Wealth Management ($50B AUM) aims to deliver hyper-personalized investment strategies. This is achieved by leveraging quantum-inspired techniques and advanced AI.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1630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365260" y="420552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017306" y="4163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 Returns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017306" y="465343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 risk-adjusted returns.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867" y="41630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256937" y="420552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908983" y="41630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 Scalability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08983" y="465343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 scalability in asset allocation.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58612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365260" y="590371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017306" y="58612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Reduce Complexity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017306" y="635162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Reduce computational complexity.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30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7894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Traditional strategies have inflexible models and time-intensive optimization. They lack personalization and real-time market shift incorporation.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086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Inflexible Models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6785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Traditional models are inflexible.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32928" y="60867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Time-Intensive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332928" y="666785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Optimization is time-intensive.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872067" y="6086713"/>
            <a:ext cx="31905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Lack of Personalization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872067" y="666785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 individual risk profiles.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6985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Solution Overview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509004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Quantum-AI Hybrid Model uses quantum-inspired annealing and superposition simulation. It integrates AI sentiment analysis for real-time adjustments.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293626"/>
            <a:ext cx="907256" cy="10887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59623" y="347507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Annealing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459623" y="3867388"/>
            <a:ext cx="637698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Portfolio selection as QUBO.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382333"/>
            <a:ext cx="907256" cy="10887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59623" y="456378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Superposition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459623" y="4956096"/>
            <a:ext cx="637698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Evaluates market scenarios.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471041"/>
            <a:ext cx="907256" cy="10887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59623" y="565249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AI Engine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459623" y="6044803"/>
            <a:ext cx="637698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Integrates sentiment analysis.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693914"/>
            <a:ext cx="76496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Quantum-AI Enhancements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428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Quantum-inspired annealing reduces computation time. Superposition simulation enhances risk management. The AI engine dynamically adjusts expected returns.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723811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6517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Faster Computation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70080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Reduces computation time.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5723811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254704" y="6517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Risk Management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5254704" y="7008019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Enhances risk management.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5723811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715738" y="6517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Dynamic Allocation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715738" y="700801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Adjusts expected returns.</a:t>
            </a:r>
            <a:endParaRPr lang="en-US" sz="1750" dirty="0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579BEF-2DA7-E125-C0FD-15549B57AA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690" b="34972"/>
          <a:stretch/>
        </p:blipFill>
        <p:spPr>
          <a:xfrm>
            <a:off x="0" y="53896"/>
            <a:ext cx="14630400" cy="3149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520" y="0"/>
            <a:ext cx="5262879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53258" y="665982"/>
            <a:ext cx="79019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E782"/>
                </a:solidFill>
                <a:latin typeface="Prata" pitchFamily="34" charset="0"/>
              </a:rPr>
              <a:t>Quantum-AI Hybrid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E782"/>
                </a:solidFill>
                <a:latin typeface="Prata" pitchFamily="34" charset="0"/>
              </a:rPr>
              <a:t>Investment Strategy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1202531" y="429121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1029057" y="592371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2989977" y="593538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6059210" y="592371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5059FB-4B26-9531-9068-6CD1375787CC}"/>
              </a:ext>
            </a:extLst>
          </p:cNvPr>
          <p:cNvSpPr txBox="1"/>
          <p:nvPr/>
        </p:nvSpPr>
        <p:spPr>
          <a:xfrm>
            <a:off x="1021733" y="2476608"/>
            <a:ext cx="790194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Quantum-Inspired Annealing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Portfolio optimization is modeled as a QUBO problem. Solved via simulated annealing (a classical proxy for quantum annealing).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Quantum Superposition </a:t>
            </a:r>
          </a:p>
          <a:p>
            <a:r>
              <a:rPr lang="en-US" sz="2000" dirty="0">
                <a:solidFill>
                  <a:schemeClr val="bg1"/>
                </a:solidFill>
              </a:rPr>
              <a:t>Simulation Simultaneous modeling of multiple market risk scenarios.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Hybrid AI-Quantum Engine</a:t>
            </a:r>
          </a:p>
          <a:p>
            <a:r>
              <a:rPr lang="en-US" sz="2000" dirty="0">
                <a:solidFill>
                  <a:schemeClr val="bg1"/>
                </a:solidFill>
              </a:rPr>
              <a:t>Real-time market sentiment analysis combines: 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Pre-classified sentiment data Transformer-based analysis (e.g., Hugging Face models)Hybrid sentiment score adjusts expected returns.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Dynamic Fund Allocation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Investments are allocated based on risk–return ratios, prioritizing low-risk, high-return assets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79C3F-197B-1510-CE25-C39D55262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F382A8E-9DEE-F633-EF53-CCB3F2140A0D}"/>
              </a:ext>
            </a:extLst>
          </p:cNvPr>
          <p:cNvSpPr/>
          <p:nvPr/>
        </p:nvSpPr>
        <p:spPr>
          <a:xfrm>
            <a:off x="4579420" y="1678438"/>
            <a:ext cx="59033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Comparative Analysis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8282AC1-03D3-2C70-E70E-6312FA910100}"/>
              </a:ext>
            </a:extLst>
          </p:cNvPr>
          <p:cNvSpPr/>
          <p:nvPr/>
        </p:nvSpPr>
        <p:spPr>
          <a:xfrm>
            <a:off x="3841790" y="279201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Quantum-AI significantly improves speed, risk management, and scalability. ROI improvement is also notable.</a:t>
            </a:r>
            <a:endParaRPr lang="en-US" sz="175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0ED44EDD-4D5D-B862-2A99-BF6F3DAD6A52}"/>
              </a:ext>
            </a:extLst>
          </p:cNvPr>
          <p:cNvSpPr/>
          <p:nvPr/>
        </p:nvSpPr>
        <p:spPr>
          <a:xfrm>
            <a:off x="1202531" y="429121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B86505B4-00FE-02C8-3E64-02175B23FE66}"/>
              </a:ext>
            </a:extLst>
          </p:cNvPr>
          <p:cNvSpPr/>
          <p:nvPr/>
        </p:nvSpPr>
        <p:spPr>
          <a:xfrm>
            <a:off x="1029057" y="592371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E4734053-DC4F-0849-A00E-27C8C097F923}"/>
              </a:ext>
            </a:extLst>
          </p:cNvPr>
          <p:cNvSpPr/>
          <p:nvPr/>
        </p:nvSpPr>
        <p:spPr>
          <a:xfrm>
            <a:off x="2989977" y="593538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8F17146C-44E2-340F-F656-12163DBCE0BF}"/>
              </a:ext>
            </a:extLst>
          </p:cNvPr>
          <p:cNvSpPr/>
          <p:nvPr/>
        </p:nvSpPr>
        <p:spPr>
          <a:xfrm>
            <a:off x="6059210" y="592371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53412C6-0DD5-C97D-6F7F-526D546CD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06" y="4327404"/>
            <a:ext cx="13431187" cy="23019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8733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78860" y="336768"/>
            <a:ext cx="7185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Implementation Roadmap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46985"/>
            <a:ext cx="61671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Phase 1 involves integrating quantum annealing and developing an AI risk sentiment engine. Phase 2 transitions to quantum hardware and expands asset classes.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1048941" y="3890843"/>
            <a:ext cx="30480" cy="2840712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273612" y="4385905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793790" y="414599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78860" y="418850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2183011" y="4117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Phase 1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2183011" y="460807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Integrate quantum annealing.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1273612" y="591966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793790" y="5679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78860" y="572226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2183011" y="56514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Phase 2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183011" y="614183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Transition to quantum hardware.</a:t>
            </a:r>
            <a:endParaRPr lang="en-US" sz="1750" dirty="0"/>
          </a:p>
        </p:txBody>
      </p:sp>
      <p:pic>
        <p:nvPicPr>
          <p:cNvPr id="17" name="Picture 16" descr="A diagram of a flowchart&#10;&#10;AI-generated content may be incorrect.">
            <a:extLst>
              <a:ext uri="{FF2B5EF4-FFF2-40B4-BE49-F238E27FC236}">
                <a16:creationId xmlns:a16="http://schemas.microsoft.com/office/drawing/2014/main" id="{F938160D-6B6A-57F1-3C0B-8A38ADDEF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994" y="1694366"/>
            <a:ext cx="7278733" cy="54135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43</TotalTime>
  <Words>518</Words>
  <Application>Microsoft Office PowerPoint</Application>
  <PresentationFormat>Custom</PresentationFormat>
  <Paragraphs>102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Prata</vt:lpstr>
      <vt:lpstr>Wingdings</vt:lpstr>
      <vt:lpstr>Arial</vt:lpstr>
      <vt:lpstr>Rockwell Condensed</vt:lpstr>
      <vt:lpstr>Raleway</vt:lpstr>
      <vt:lpstr>Rockwell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u2023609</cp:lastModifiedBy>
  <cp:revision>6</cp:revision>
  <dcterms:created xsi:type="dcterms:W3CDTF">2025-03-09T02:02:02Z</dcterms:created>
  <dcterms:modified xsi:type="dcterms:W3CDTF">2025-03-09T02:47:57Z</dcterms:modified>
</cp:coreProperties>
</file>